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7" r:id="rId6"/>
    <p:sldId id="272" r:id="rId7"/>
    <p:sldId id="273" r:id="rId8"/>
    <p:sldId id="274" r:id="rId9"/>
    <p:sldId id="260" r:id="rId10"/>
    <p:sldId id="261" r:id="rId11"/>
    <p:sldId id="263" r:id="rId12"/>
    <p:sldId id="264" r:id="rId13"/>
    <p:sldId id="265" r:id="rId14"/>
    <p:sldId id="266" r:id="rId15"/>
    <p:sldId id="268" r:id="rId16"/>
    <p:sldId id="269" r:id="rId17"/>
    <p:sldId id="270" r:id="rId18"/>
    <p:sldId id="26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gt, LFI (Lex) van der" initials="BL(vd" lastIdx="1" clrIdx="0">
    <p:extLst>
      <p:ext uri="{19B8F6BF-5375-455C-9EA6-DF929625EA0E}">
        <p15:presenceInfo xmlns:p15="http://schemas.microsoft.com/office/powerpoint/2012/main" userId="S::l.vanderburgt@hethooghuis.nl::5021efb7-29dd-4074-a850-2fe631fc4c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12T10:34:18.269" idx="1">
    <p:pos x="3604" y="1099"/>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nl-NL"/>
              <a:t>Klik om stijl te bewerken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9/12/2019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‹nr.›</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9/12/2019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‹nr.›</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nl-NL"/>
              <a:t>Klik om stijl te bewerken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9/12/2019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9/12/2019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nl-NL"/>
              <a:t>Klik om stijl te bewerken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9/12/2019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‹nr.›</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9/12/2019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‹nr.›</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9/12/2019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‹nr.›</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2.xml"/><Relationship Id="rId5" Type="http://schemas.openxmlformats.org/officeDocument/2006/relationships/image" Target="../media/image33.gif"/><Relationship Id="rId4" Type="http://schemas.openxmlformats.org/officeDocument/2006/relationships/image" Target="../media/image32.gif"/></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mJBSqPqG8J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8vkVGhbj-Eo"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s://www.youtube.com/watch?v=toWAtJFrzq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DE138A-616A-4538-AD72-D97086DAA44C}"/>
              </a:ext>
            </a:extLst>
          </p:cNvPr>
          <p:cNvSpPr>
            <a:spLocks noGrp="1"/>
          </p:cNvSpPr>
          <p:nvPr>
            <p:ph type="ctrTitle"/>
          </p:nvPr>
        </p:nvSpPr>
        <p:spPr/>
        <p:txBody>
          <a:bodyPr/>
          <a:lstStyle/>
          <a:p>
            <a:r>
              <a:rPr lang="nl-NL" dirty="0"/>
              <a:t>Bouwen vanaf de fundering</a:t>
            </a:r>
          </a:p>
        </p:txBody>
      </p:sp>
      <p:sp>
        <p:nvSpPr>
          <p:cNvPr id="3" name="Ondertitel 2">
            <a:extLst>
              <a:ext uri="{FF2B5EF4-FFF2-40B4-BE49-F238E27FC236}">
                <a16:creationId xmlns:a16="http://schemas.microsoft.com/office/drawing/2014/main" id="{B61501AD-98B6-476E-AC89-A7F2B11DB541}"/>
              </a:ext>
            </a:extLst>
          </p:cNvPr>
          <p:cNvSpPr>
            <a:spLocks noGrp="1"/>
          </p:cNvSpPr>
          <p:nvPr>
            <p:ph type="subTitle" idx="1"/>
          </p:nvPr>
        </p:nvSpPr>
        <p:spPr/>
        <p:txBody>
          <a:bodyPr/>
          <a:lstStyle/>
          <a:p>
            <a:r>
              <a:rPr lang="nl-NL" dirty="0"/>
              <a:t>Module 1 t/m 4</a:t>
            </a:r>
          </a:p>
        </p:txBody>
      </p:sp>
    </p:spTree>
    <p:extLst>
      <p:ext uri="{BB962C8B-B14F-4D97-AF65-F5344CB8AC3E}">
        <p14:creationId xmlns:p14="http://schemas.microsoft.com/office/powerpoint/2010/main" val="3848230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562FC9-B246-4067-908A-C1ECA7775677}"/>
              </a:ext>
            </a:extLst>
          </p:cNvPr>
          <p:cNvSpPr>
            <a:spLocks noGrp="1"/>
          </p:cNvSpPr>
          <p:nvPr>
            <p:ph type="title"/>
          </p:nvPr>
        </p:nvSpPr>
        <p:spPr>
          <a:xfrm>
            <a:off x="1371600" y="685800"/>
            <a:ext cx="9601200" cy="743505"/>
          </a:xfrm>
        </p:spPr>
        <p:txBody>
          <a:bodyPr/>
          <a:lstStyle/>
          <a:p>
            <a:r>
              <a:rPr lang="nl-NL" dirty="0"/>
              <a:t>Het hoogste punt! </a:t>
            </a:r>
          </a:p>
        </p:txBody>
      </p:sp>
      <p:sp>
        <p:nvSpPr>
          <p:cNvPr id="3" name="Tijdelijke aanduiding voor inhoud 2">
            <a:extLst>
              <a:ext uri="{FF2B5EF4-FFF2-40B4-BE49-F238E27FC236}">
                <a16:creationId xmlns:a16="http://schemas.microsoft.com/office/drawing/2014/main" id="{5F418F23-8B34-4F97-A9BD-04A56B83E3A4}"/>
              </a:ext>
            </a:extLst>
          </p:cNvPr>
          <p:cNvSpPr>
            <a:spLocks noGrp="1"/>
          </p:cNvSpPr>
          <p:nvPr>
            <p:ph idx="1"/>
          </p:nvPr>
        </p:nvSpPr>
        <p:spPr>
          <a:xfrm>
            <a:off x="1371600" y="1429305"/>
            <a:ext cx="3635406" cy="4438095"/>
          </a:xfrm>
        </p:spPr>
        <p:txBody>
          <a:bodyPr/>
          <a:lstStyle/>
          <a:p>
            <a:r>
              <a:rPr lang="nl-NL" dirty="0"/>
              <a:t>Er zijn vele soorten daken en van iedere dakvorm zijn er weer meerdere varianten. Hiernaast een overzicht. </a:t>
            </a:r>
          </a:p>
          <a:p>
            <a:endParaRPr lang="nl-NL" dirty="0"/>
          </a:p>
          <a:p>
            <a:r>
              <a:rPr lang="nl-NL" dirty="0"/>
              <a:t>Waar zorgt het dak voor?</a:t>
            </a:r>
          </a:p>
        </p:txBody>
      </p:sp>
      <p:pic>
        <p:nvPicPr>
          <p:cNvPr id="4098" name="Picture 2" descr="Afbeeldingsresultaat voor dak woning verschillende daken">
            <a:extLst>
              <a:ext uri="{FF2B5EF4-FFF2-40B4-BE49-F238E27FC236}">
                <a16:creationId xmlns:a16="http://schemas.microsoft.com/office/drawing/2014/main" id="{8FD2EBF6-C3FD-4899-9576-973C5B347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9066" y="447675"/>
            <a:ext cx="2924175" cy="596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527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961658-EA64-4D8C-8D4B-8FA8BA2C14CC}"/>
              </a:ext>
            </a:extLst>
          </p:cNvPr>
          <p:cNvSpPr>
            <a:spLocks noGrp="1"/>
          </p:cNvSpPr>
          <p:nvPr>
            <p:ph type="title"/>
          </p:nvPr>
        </p:nvSpPr>
        <p:spPr/>
        <p:txBody>
          <a:bodyPr/>
          <a:lstStyle/>
          <a:p>
            <a:r>
              <a:rPr lang="nl-NL" dirty="0"/>
              <a:t>Werk voorbereiden</a:t>
            </a:r>
          </a:p>
        </p:txBody>
      </p:sp>
      <p:sp>
        <p:nvSpPr>
          <p:cNvPr id="3" name="Tijdelijke aanduiding voor inhoud 2">
            <a:extLst>
              <a:ext uri="{FF2B5EF4-FFF2-40B4-BE49-F238E27FC236}">
                <a16:creationId xmlns:a16="http://schemas.microsoft.com/office/drawing/2014/main" id="{A0084688-4281-4D67-836F-A24306062544}"/>
              </a:ext>
            </a:extLst>
          </p:cNvPr>
          <p:cNvSpPr>
            <a:spLocks noGrp="1"/>
          </p:cNvSpPr>
          <p:nvPr>
            <p:ph idx="1"/>
          </p:nvPr>
        </p:nvSpPr>
        <p:spPr>
          <a:xfrm>
            <a:off x="1371600" y="2286000"/>
            <a:ext cx="2476500" cy="2695575"/>
          </a:xfrm>
        </p:spPr>
        <p:txBody>
          <a:bodyPr>
            <a:normAutofit lnSpcReduction="10000"/>
          </a:bodyPr>
          <a:lstStyle/>
          <a:p>
            <a:r>
              <a:rPr lang="nl-NL" dirty="0"/>
              <a:t>Isometrische projectie</a:t>
            </a:r>
          </a:p>
          <a:p>
            <a:r>
              <a:rPr lang="nl-NL" dirty="0"/>
              <a:t>Bouw tekening </a:t>
            </a:r>
          </a:p>
          <a:p>
            <a:r>
              <a:rPr lang="nl-NL" dirty="0">
                <a:sym typeface="Wingdings" panose="05000000000000000000" pitchFamily="2" charset="2"/>
              </a:rPr>
              <a:t>Vertaaltekening</a:t>
            </a:r>
          </a:p>
          <a:p>
            <a:r>
              <a:rPr lang="nl-NL" dirty="0">
                <a:sym typeface="Wingdings" panose="05000000000000000000" pitchFamily="2" charset="2"/>
              </a:rPr>
              <a:t>Planning</a:t>
            </a:r>
          </a:p>
          <a:p>
            <a:r>
              <a:rPr lang="nl-NL" dirty="0">
                <a:sym typeface="Wingdings" panose="05000000000000000000" pitchFamily="2" charset="2"/>
              </a:rPr>
              <a:t>Calculatie</a:t>
            </a:r>
          </a:p>
          <a:p>
            <a:r>
              <a:rPr lang="nl-NL" dirty="0">
                <a:sym typeface="Wingdings" panose="05000000000000000000" pitchFamily="2" charset="2"/>
              </a:rPr>
              <a:t>Materiaalstaat</a:t>
            </a:r>
          </a:p>
          <a:p>
            <a:pPr marL="0" indent="0">
              <a:buNone/>
            </a:pPr>
            <a:endParaRPr lang="nl-NL" dirty="0">
              <a:sym typeface="Wingdings" panose="05000000000000000000" pitchFamily="2" charset="2"/>
            </a:endParaRPr>
          </a:p>
          <a:p>
            <a:endParaRPr lang="nl-NL" dirty="0">
              <a:sym typeface="Wingdings" panose="05000000000000000000" pitchFamily="2" charset="2"/>
            </a:endParaRPr>
          </a:p>
          <a:p>
            <a:endParaRPr lang="nl-NL" dirty="0"/>
          </a:p>
        </p:txBody>
      </p:sp>
      <p:pic>
        <p:nvPicPr>
          <p:cNvPr id="5122" name="Picture 2" descr="Afbeeldingsresultaat voor isometrische projectie huis">
            <a:extLst>
              <a:ext uri="{FF2B5EF4-FFF2-40B4-BE49-F238E27FC236}">
                <a16:creationId xmlns:a16="http://schemas.microsoft.com/office/drawing/2014/main" id="{DC00898C-23F2-4DB6-9BF8-7D51D337E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1814" y="723900"/>
            <a:ext cx="2924175" cy="15621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fbeeldingsresultaat voor bouwtekening">
            <a:extLst>
              <a:ext uri="{FF2B5EF4-FFF2-40B4-BE49-F238E27FC236}">
                <a16:creationId xmlns:a16="http://schemas.microsoft.com/office/drawing/2014/main" id="{CFD69DC6-EF81-466E-B318-F73AA4E7A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863" y="2433638"/>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fbeeldingsresultaat voor planning bouw">
            <a:extLst>
              <a:ext uri="{FF2B5EF4-FFF2-40B4-BE49-F238E27FC236}">
                <a16:creationId xmlns:a16="http://schemas.microsoft.com/office/drawing/2014/main" id="{ED30E09E-B258-4789-8AA8-8D8F2ABBBE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0895" y="3471863"/>
            <a:ext cx="318496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32925E5A-B10F-4CF8-9354-E9567FB54B1D}"/>
              </a:ext>
            </a:extLst>
          </p:cNvPr>
          <p:cNvPicPr>
            <a:picLocks noChangeAspect="1"/>
          </p:cNvPicPr>
          <p:nvPr/>
        </p:nvPicPr>
        <p:blipFill>
          <a:blip r:embed="rId5"/>
          <a:stretch>
            <a:fillRect/>
          </a:stretch>
        </p:blipFill>
        <p:spPr>
          <a:xfrm>
            <a:off x="3597232" y="2305049"/>
            <a:ext cx="4087900" cy="3057525"/>
          </a:xfrm>
          <a:prstGeom prst="rect">
            <a:avLst/>
          </a:prstGeom>
        </p:spPr>
      </p:pic>
    </p:spTree>
    <p:extLst>
      <p:ext uri="{BB962C8B-B14F-4D97-AF65-F5344CB8AC3E}">
        <p14:creationId xmlns:p14="http://schemas.microsoft.com/office/powerpoint/2010/main" val="1250842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327E48-0565-494B-96C5-5B583356B19D}"/>
              </a:ext>
            </a:extLst>
          </p:cNvPr>
          <p:cNvSpPr>
            <a:spLocks noGrp="1"/>
          </p:cNvSpPr>
          <p:nvPr>
            <p:ph type="title"/>
          </p:nvPr>
        </p:nvSpPr>
        <p:spPr/>
        <p:txBody>
          <a:bodyPr>
            <a:normAutofit fontScale="90000"/>
          </a:bodyPr>
          <a:lstStyle/>
          <a:p>
            <a:r>
              <a:rPr lang="nl-NL" dirty="0"/>
              <a:t>Voordat je begint met bouwen, schrijf je op:</a:t>
            </a:r>
            <a:br>
              <a:rPr lang="nl-NL" dirty="0"/>
            </a:br>
            <a:endParaRPr lang="nl-NL" dirty="0"/>
          </a:p>
        </p:txBody>
      </p:sp>
      <p:sp>
        <p:nvSpPr>
          <p:cNvPr id="3" name="Tijdelijke aanduiding voor inhoud 2">
            <a:extLst>
              <a:ext uri="{FF2B5EF4-FFF2-40B4-BE49-F238E27FC236}">
                <a16:creationId xmlns:a16="http://schemas.microsoft.com/office/drawing/2014/main" id="{64F707B2-F07B-4B5A-B7A0-2F649496C155}"/>
              </a:ext>
            </a:extLst>
          </p:cNvPr>
          <p:cNvSpPr>
            <a:spLocks noGrp="1"/>
          </p:cNvSpPr>
          <p:nvPr>
            <p:ph idx="1"/>
          </p:nvPr>
        </p:nvSpPr>
        <p:spPr>
          <a:xfrm>
            <a:off x="1371600" y="2286000"/>
            <a:ext cx="4914900" cy="3581400"/>
          </a:xfrm>
        </p:spPr>
        <p:txBody>
          <a:bodyPr/>
          <a:lstStyle/>
          <a:p>
            <a:pPr fontAlgn="ctr"/>
            <a:r>
              <a:rPr lang="nl-NL" dirty="0"/>
              <a:t>Welk materiaal heb ik nodig?</a:t>
            </a:r>
          </a:p>
          <a:p>
            <a:pPr fontAlgn="ctr"/>
            <a:r>
              <a:rPr lang="nl-NL" dirty="0"/>
              <a:t>Hoeveel materiaal heb ik nodig en zijn deze duurzaam.</a:t>
            </a:r>
          </a:p>
          <a:p>
            <a:pPr fontAlgn="ctr"/>
            <a:r>
              <a:rPr lang="nl-NL" dirty="0"/>
              <a:t>Denk aan PBM </a:t>
            </a:r>
          </a:p>
          <a:p>
            <a:pPr fontAlgn="ctr"/>
            <a:endParaRPr lang="nl-NL" dirty="0"/>
          </a:p>
          <a:p>
            <a:pPr fontAlgn="ctr"/>
            <a:endParaRPr lang="nl-NL" dirty="0"/>
          </a:p>
        </p:txBody>
      </p:sp>
      <p:pic>
        <p:nvPicPr>
          <p:cNvPr id="6146" name="Picture 2" descr="Afbeeldingsresultaat voor materiaalstaat bouw">
            <a:extLst>
              <a:ext uri="{FF2B5EF4-FFF2-40B4-BE49-F238E27FC236}">
                <a16:creationId xmlns:a16="http://schemas.microsoft.com/office/drawing/2014/main" id="{7ABA12E3-0540-4A35-8394-D1DA6B1E6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6764" y="1304924"/>
            <a:ext cx="4077812" cy="582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059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D31787-85D6-4E2C-8EE7-27574D9C5676}"/>
              </a:ext>
            </a:extLst>
          </p:cNvPr>
          <p:cNvSpPr>
            <a:spLocks noGrp="1"/>
          </p:cNvSpPr>
          <p:nvPr>
            <p:ph type="title"/>
          </p:nvPr>
        </p:nvSpPr>
        <p:spPr/>
        <p:txBody>
          <a:bodyPr/>
          <a:lstStyle/>
          <a:p>
            <a:r>
              <a:rPr lang="nl-NL" dirty="0"/>
              <a:t>Materiaal en materieel </a:t>
            </a:r>
          </a:p>
        </p:txBody>
      </p:sp>
      <p:pic>
        <p:nvPicPr>
          <p:cNvPr id="7170" name="Picture 2" descr="Baksteen waalformaat handvorm maasbruin 1/1 pallet">
            <a:extLst>
              <a:ext uri="{FF2B5EF4-FFF2-40B4-BE49-F238E27FC236}">
                <a16:creationId xmlns:a16="http://schemas.microsoft.com/office/drawing/2014/main" id="{6D134A39-1C1B-4064-A2A0-724FB6477F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921" y="2171700"/>
            <a:ext cx="3381375" cy="3381375"/>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0F3E080B-299C-4D2D-A936-ABC9EFE844BA}"/>
              </a:ext>
            </a:extLst>
          </p:cNvPr>
          <p:cNvPicPr>
            <a:picLocks noChangeAspect="1"/>
          </p:cNvPicPr>
          <p:nvPr/>
        </p:nvPicPr>
        <p:blipFill>
          <a:blip r:embed="rId3"/>
          <a:stretch>
            <a:fillRect/>
          </a:stretch>
        </p:blipFill>
        <p:spPr>
          <a:xfrm>
            <a:off x="3851898" y="2171699"/>
            <a:ext cx="4508499" cy="3381375"/>
          </a:xfrm>
          <a:prstGeom prst="rect">
            <a:avLst/>
          </a:prstGeom>
        </p:spPr>
      </p:pic>
      <p:pic>
        <p:nvPicPr>
          <p:cNvPr id="5" name="Afbeelding 4">
            <a:extLst>
              <a:ext uri="{FF2B5EF4-FFF2-40B4-BE49-F238E27FC236}">
                <a16:creationId xmlns:a16="http://schemas.microsoft.com/office/drawing/2014/main" id="{04534B78-47E4-403C-AD19-55CA60A1F5B9}"/>
              </a:ext>
            </a:extLst>
          </p:cNvPr>
          <p:cNvPicPr>
            <a:picLocks noChangeAspect="1"/>
          </p:cNvPicPr>
          <p:nvPr/>
        </p:nvPicPr>
        <p:blipFill>
          <a:blip r:embed="rId4"/>
          <a:stretch>
            <a:fillRect/>
          </a:stretch>
        </p:blipFill>
        <p:spPr>
          <a:xfrm>
            <a:off x="8360397" y="2171699"/>
            <a:ext cx="3408589" cy="3381375"/>
          </a:xfrm>
          <a:prstGeom prst="rect">
            <a:avLst/>
          </a:prstGeom>
        </p:spPr>
      </p:pic>
    </p:spTree>
    <p:extLst>
      <p:ext uri="{BB962C8B-B14F-4D97-AF65-F5344CB8AC3E}">
        <p14:creationId xmlns:p14="http://schemas.microsoft.com/office/powerpoint/2010/main" val="2767148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A6EF46-A1B9-444B-B485-71CC0386D90E}"/>
              </a:ext>
            </a:extLst>
          </p:cNvPr>
          <p:cNvSpPr>
            <a:spLocks noGrp="1"/>
          </p:cNvSpPr>
          <p:nvPr>
            <p:ph type="title"/>
          </p:nvPr>
        </p:nvSpPr>
        <p:spPr>
          <a:xfrm>
            <a:off x="1371600" y="685800"/>
            <a:ext cx="3600450" cy="1485900"/>
          </a:xfrm>
        </p:spPr>
        <p:txBody>
          <a:bodyPr/>
          <a:lstStyle/>
          <a:p>
            <a:r>
              <a:rPr lang="nl-NL" dirty="0"/>
              <a:t>Profiel stellen</a:t>
            </a:r>
          </a:p>
        </p:txBody>
      </p:sp>
      <p:pic>
        <p:nvPicPr>
          <p:cNvPr id="8194" name="Picture 2" descr="Afbeeldingsresultaat voor profiel stellen">
            <a:extLst>
              <a:ext uri="{FF2B5EF4-FFF2-40B4-BE49-F238E27FC236}">
                <a16:creationId xmlns:a16="http://schemas.microsoft.com/office/drawing/2014/main" id="{3BB5C971-E96F-4BAE-9F41-ACAE6C0C8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1142" y="307991"/>
            <a:ext cx="5715000" cy="4295775"/>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8E6B83B3-CBBE-4468-A967-11BA7C59BC75}"/>
              </a:ext>
            </a:extLst>
          </p:cNvPr>
          <p:cNvSpPr/>
          <p:nvPr/>
        </p:nvSpPr>
        <p:spPr>
          <a:xfrm>
            <a:off x="4972050" y="3416378"/>
            <a:ext cx="879352" cy="383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Klamp</a:t>
            </a:r>
          </a:p>
        </p:txBody>
      </p:sp>
      <p:sp>
        <p:nvSpPr>
          <p:cNvPr id="17" name="Rechthoek 16">
            <a:extLst>
              <a:ext uri="{FF2B5EF4-FFF2-40B4-BE49-F238E27FC236}">
                <a16:creationId xmlns:a16="http://schemas.microsoft.com/office/drawing/2014/main" id="{14C5C134-753F-4A43-8E55-B32D837F267A}"/>
              </a:ext>
            </a:extLst>
          </p:cNvPr>
          <p:cNvSpPr/>
          <p:nvPr/>
        </p:nvSpPr>
        <p:spPr>
          <a:xfrm>
            <a:off x="6127165" y="2264245"/>
            <a:ext cx="879352" cy="383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Schoor</a:t>
            </a:r>
          </a:p>
        </p:txBody>
      </p:sp>
      <p:sp>
        <p:nvSpPr>
          <p:cNvPr id="18" name="Rechthoek 17">
            <a:extLst>
              <a:ext uri="{FF2B5EF4-FFF2-40B4-BE49-F238E27FC236}">
                <a16:creationId xmlns:a16="http://schemas.microsoft.com/office/drawing/2014/main" id="{12CFDD5C-003F-463B-BE61-CEA7D9E73A71}"/>
              </a:ext>
            </a:extLst>
          </p:cNvPr>
          <p:cNvSpPr/>
          <p:nvPr/>
        </p:nvSpPr>
        <p:spPr>
          <a:xfrm>
            <a:off x="7669290" y="1189053"/>
            <a:ext cx="879352" cy="383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Profiel</a:t>
            </a:r>
          </a:p>
        </p:txBody>
      </p:sp>
      <p:pic>
        <p:nvPicPr>
          <p:cNvPr id="5" name="Picture 4" descr="Afbeeldingsresultaat voor profiel stellen">
            <a:extLst>
              <a:ext uri="{FF2B5EF4-FFF2-40B4-BE49-F238E27FC236}">
                <a16:creationId xmlns:a16="http://schemas.microsoft.com/office/drawing/2014/main" id="{52591FEC-E6E7-4077-80F4-FFA3790C3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575" y="1585242"/>
            <a:ext cx="2174198" cy="22800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Afbeeldingsresultaat voor profiel stellen">
            <a:extLst>
              <a:ext uri="{FF2B5EF4-FFF2-40B4-BE49-F238E27FC236}">
                <a16:creationId xmlns:a16="http://schemas.microsoft.com/office/drawing/2014/main" id="{E011CC96-5230-4230-AC61-15B6D49A51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0748" y="3907516"/>
            <a:ext cx="268605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Afbeeldingsresultaat voor profiel stellen">
            <a:extLst>
              <a:ext uri="{FF2B5EF4-FFF2-40B4-BE49-F238E27FC236}">
                <a16:creationId xmlns:a16="http://schemas.microsoft.com/office/drawing/2014/main" id="{FF1D976D-FF40-4606-9D46-4FE18F6113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4122" y="4539263"/>
            <a:ext cx="22098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656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4B3164-B7DD-4E28-A24B-E8AD83A4087C}"/>
              </a:ext>
            </a:extLst>
          </p:cNvPr>
          <p:cNvSpPr>
            <a:spLocks noGrp="1"/>
          </p:cNvSpPr>
          <p:nvPr>
            <p:ph type="title"/>
          </p:nvPr>
        </p:nvSpPr>
        <p:spPr/>
        <p:txBody>
          <a:bodyPr/>
          <a:lstStyle/>
          <a:p>
            <a:r>
              <a:rPr lang="nl-NL" dirty="0"/>
              <a:t>Beton of cement</a:t>
            </a:r>
          </a:p>
        </p:txBody>
      </p:sp>
      <p:sp>
        <p:nvSpPr>
          <p:cNvPr id="3" name="Tijdelijke aanduiding voor inhoud 2">
            <a:extLst>
              <a:ext uri="{FF2B5EF4-FFF2-40B4-BE49-F238E27FC236}">
                <a16:creationId xmlns:a16="http://schemas.microsoft.com/office/drawing/2014/main" id="{EE7194D8-66C6-448F-9B5F-9E41658986A5}"/>
              </a:ext>
            </a:extLst>
          </p:cNvPr>
          <p:cNvSpPr>
            <a:spLocks noGrp="1"/>
          </p:cNvSpPr>
          <p:nvPr>
            <p:ph idx="1"/>
          </p:nvPr>
        </p:nvSpPr>
        <p:spPr>
          <a:xfrm>
            <a:off x="954256" y="1351164"/>
            <a:ext cx="9601200" cy="4411462"/>
          </a:xfrm>
        </p:spPr>
        <p:txBody>
          <a:bodyPr>
            <a:normAutofit/>
          </a:bodyPr>
          <a:lstStyle/>
          <a:p>
            <a:pPr fontAlgn="ctr"/>
            <a:r>
              <a:rPr lang="nl-NL" dirty="0"/>
              <a:t>Beton: zand, grind en oude restjes betongruis.</a:t>
            </a:r>
          </a:p>
          <a:p>
            <a:pPr lvl="1" fontAlgn="ctr"/>
            <a:r>
              <a:rPr lang="nl-NL" dirty="0"/>
              <a:t>bindmiddel: cement en kalk </a:t>
            </a:r>
            <a:r>
              <a:rPr lang="nl-NL" sz="1500" dirty="0"/>
              <a:t>(</a:t>
            </a:r>
            <a:r>
              <a:rPr lang="nl-NL" sz="1500" i="0" dirty="0"/>
              <a:t>bindmiddel bindt verschillende stoffen aan elkaar door verharding)</a:t>
            </a:r>
            <a:endParaRPr lang="nl-NL" sz="1500" dirty="0"/>
          </a:p>
          <a:p>
            <a:pPr lvl="1" fontAlgn="ctr"/>
            <a:r>
              <a:rPr lang="nl-NL" dirty="0"/>
              <a:t>toeslagstoffen, zoals zand en water</a:t>
            </a:r>
          </a:p>
          <a:p>
            <a:pPr lvl="1" fontAlgn="ctr"/>
            <a:r>
              <a:rPr lang="nl-NL" dirty="0"/>
              <a:t>hulpstoffen.</a:t>
            </a:r>
          </a:p>
          <a:p>
            <a:pPr marL="0" indent="0" fontAlgn="ctr">
              <a:buNone/>
            </a:pPr>
            <a:r>
              <a:rPr lang="nl-NL" sz="1600" dirty="0"/>
              <a:t>- </a:t>
            </a:r>
            <a:r>
              <a:rPr lang="nl-NL" sz="1600" dirty="0" err="1"/>
              <a:t>Plastificeerder</a:t>
            </a:r>
            <a:r>
              <a:rPr lang="nl-NL" sz="1600" dirty="0"/>
              <a:t> zorgt voor betere verwerking</a:t>
            </a:r>
            <a:br>
              <a:rPr lang="nl-NL" sz="1600" dirty="0"/>
            </a:br>
            <a:r>
              <a:rPr lang="nl-NL" sz="1600" dirty="0"/>
              <a:t>- Binding vertragen of versnellen</a:t>
            </a:r>
            <a:br>
              <a:rPr lang="nl-NL" sz="1600" dirty="0"/>
            </a:br>
            <a:r>
              <a:rPr lang="nl-NL" sz="1600" dirty="0"/>
              <a:t>- vezelachtige materialen glasvezels en staalvezels</a:t>
            </a:r>
            <a:br>
              <a:rPr lang="nl-NL" sz="1600" dirty="0"/>
            </a:br>
            <a:r>
              <a:rPr lang="nl-NL" sz="1600" dirty="0"/>
              <a:t>- </a:t>
            </a:r>
            <a:r>
              <a:rPr lang="nl-NL" sz="1600" dirty="0" err="1"/>
              <a:t>waterwerende</a:t>
            </a:r>
            <a:r>
              <a:rPr lang="nl-NL" sz="1600" dirty="0"/>
              <a:t> middelen. beton waterdicht maken.</a:t>
            </a:r>
          </a:p>
          <a:p>
            <a:pPr fontAlgn="ctr"/>
            <a:r>
              <a:rPr lang="nl-NL" dirty="0"/>
              <a:t>Metselspecie en beton bestaan allebei uit:</a:t>
            </a:r>
          </a:p>
          <a:p>
            <a:pPr marL="0" indent="0" fontAlgn="ctr">
              <a:buNone/>
            </a:pPr>
            <a:r>
              <a:rPr lang="nl-NL" dirty="0"/>
              <a:t>	- bindmiddel: cement en kalk</a:t>
            </a:r>
            <a:br>
              <a:rPr lang="nl-NL" dirty="0"/>
            </a:br>
            <a:r>
              <a:rPr lang="nl-NL" dirty="0"/>
              <a:t>	- toeslagstoffen, zoals zand en water</a:t>
            </a:r>
            <a:br>
              <a:rPr lang="nl-NL" dirty="0"/>
            </a:br>
            <a:r>
              <a:rPr lang="nl-NL" dirty="0"/>
              <a:t>	</a:t>
            </a:r>
          </a:p>
        </p:txBody>
      </p:sp>
      <p:pic>
        <p:nvPicPr>
          <p:cNvPr id="10242" name="Picture 2">
            <a:extLst>
              <a:ext uri="{FF2B5EF4-FFF2-40B4-BE49-F238E27FC236}">
                <a16:creationId xmlns:a16="http://schemas.microsoft.com/office/drawing/2014/main" id="{5CE5E024-1C78-4A8B-94B3-574CD17B9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6707" y="2281238"/>
            <a:ext cx="4959349" cy="3719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181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686B41-9AAF-4544-8981-84461856E1D8}"/>
              </a:ext>
            </a:extLst>
          </p:cNvPr>
          <p:cNvSpPr>
            <a:spLocks noGrp="1"/>
          </p:cNvSpPr>
          <p:nvPr>
            <p:ph type="title"/>
          </p:nvPr>
        </p:nvSpPr>
        <p:spPr/>
        <p:txBody>
          <a:bodyPr/>
          <a:lstStyle/>
          <a:p>
            <a:r>
              <a:rPr lang="nl-NL" dirty="0"/>
              <a:t>Steensoorten</a:t>
            </a:r>
          </a:p>
        </p:txBody>
      </p:sp>
      <p:pic>
        <p:nvPicPr>
          <p:cNvPr id="11266" name="Picture 2" descr="Afbeeldingsresultaat voor poriso klakzandsteen huis">
            <a:extLst>
              <a:ext uri="{FF2B5EF4-FFF2-40B4-BE49-F238E27FC236}">
                <a16:creationId xmlns:a16="http://schemas.microsoft.com/office/drawing/2014/main" id="{BD744E11-8AA5-46D0-A44B-D3BB3BB16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75" y="1604963"/>
            <a:ext cx="2557463" cy="170497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Afbeeldingsresultaat voor poriso">
            <a:extLst>
              <a:ext uri="{FF2B5EF4-FFF2-40B4-BE49-F238E27FC236}">
                <a16:creationId xmlns:a16="http://schemas.microsoft.com/office/drawing/2014/main" id="{E94311CA-D635-46C5-83A9-B282F3815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5" y="400049"/>
            <a:ext cx="6305550" cy="3152775"/>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Afbeeldingsresultaat voor baksteen">
            <a:extLst>
              <a:ext uri="{FF2B5EF4-FFF2-40B4-BE49-F238E27FC236}">
                <a16:creationId xmlns:a16="http://schemas.microsoft.com/office/drawing/2014/main" id="{64FE4C0B-E1D9-411B-9B71-9986FA266F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788" y="3898105"/>
            <a:ext cx="2709863" cy="2709863"/>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Afbeeldingsresultaat voor betonsteen">
            <a:extLst>
              <a:ext uri="{FF2B5EF4-FFF2-40B4-BE49-F238E27FC236}">
                <a16:creationId xmlns:a16="http://schemas.microsoft.com/office/drawing/2014/main" id="{079002AA-CA61-48D7-8B16-62ED0F3A19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0675" y="3629025"/>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Afbeeldingsresultaat voor vellingkantblok">
            <a:extLst>
              <a:ext uri="{FF2B5EF4-FFF2-40B4-BE49-F238E27FC236}">
                <a16:creationId xmlns:a16="http://schemas.microsoft.com/office/drawing/2014/main" id="{0D5E7793-267C-4264-963C-BC17D5DDDD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0150" y="3552824"/>
            <a:ext cx="4190894" cy="2974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470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5D229-89C0-4E75-B0FD-C50A84569C8B}"/>
              </a:ext>
            </a:extLst>
          </p:cNvPr>
          <p:cNvSpPr>
            <a:spLocks noGrp="1"/>
          </p:cNvSpPr>
          <p:nvPr>
            <p:ph type="title"/>
          </p:nvPr>
        </p:nvSpPr>
        <p:spPr>
          <a:xfrm>
            <a:off x="1371600" y="206406"/>
            <a:ext cx="9601200" cy="699117"/>
          </a:xfrm>
        </p:spPr>
        <p:txBody>
          <a:bodyPr/>
          <a:lstStyle/>
          <a:p>
            <a:r>
              <a:rPr lang="nl-NL" dirty="0"/>
              <a:t>Isolatiemateriaal</a:t>
            </a:r>
          </a:p>
        </p:txBody>
      </p:sp>
      <p:sp>
        <p:nvSpPr>
          <p:cNvPr id="3" name="Tijdelijke aanduiding voor inhoud 2">
            <a:extLst>
              <a:ext uri="{FF2B5EF4-FFF2-40B4-BE49-F238E27FC236}">
                <a16:creationId xmlns:a16="http://schemas.microsoft.com/office/drawing/2014/main" id="{1BB2AE15-F744-4B38-8CA4-3E9B756CD1EA}"/>
              </a:ext>
            </a:extLst>
          </p:cNvPr>
          <p:cNvSpPr>
            <a:spLocks noGrp="1"/>
          </p:cNvSpPr>
          <p:nvPr>
            <p:ph idx="1"/>
          </p:nvPr>
        </p:nvSpPr>
        <p:spPr>
          <a:xfrm>
            <a:off x="1371600" y="1020932"/>
            <a:ext cx="5961355" cy="4846468"/>
          </a:xfrm>
        </p:spPr>
        <p:txBody>
          <a:bodyPr/>
          <a:lstStyle/>
          <a:p>
            <a:r>
              <a:rPr lang="nl-NL" dirty="0"/>
              <a:t>Glaswol en steenwol</a:t>
            </a:r>
          </a:p>
          <a:p>
            <a:r>
              <a:rPr lang="nl-NL" dirty="0"/>
              <a:t>Harde isolatie is: PUR, PIR, Polystyreen (EPS, XPS).</a:t>
            </a:r>
          </a:p>
          <a:p>
            <a:r>
              <a:rPr lang="nl-NL" dirty="0"/>
              <a:t>Natuurlijke isolatiematerialen</a:t>
            </a:r>
          </a:p>
          <a:p>
            <a:r>
              <a:rPr lang="nl-NL" dirty="0" err="1"/>
              <a:t>Foamglass</a:t>
            </a:r>
            <a:r>
              <a:rPr lang="nl-NL" dirty="0"/>
              <a:t> of cellenbeton </a:t>
            </a:r>
          </a:p>
          <a:p>
            <a:r>
              <a:rPr lang="nl-NL" dirty="0" err="1"/>
              <a:t>PUR-schuim</a:t>
            </a:r>
            <a:endParaRPr lang="nl-NL" dirty="0"/>
          </a:p>
          <a:p>
            <a:endParaRPr lang="nl-NL" dirty="0"/>
          </a:p>
        </p:txBody>
      </p:sp>
      <p:pic>
        <p:nvPicPr>
          <p:cNvPr id="12290" name="Picture 2" descr="Afbeeldingsresultaat voor natuurlijk isolatiemateriaal">
            <a:extLst>
              <a:ext uri="{FF2B5EF4-FFF2-40B4-BE49-F238E27FC236}">
                <a16:creationId xmlns:a16="http://schemas.microsoft.com/office/drawing/2014/main" id="{2F3C8A9C-9D28-4D55-BA7D-ED7CAB9A33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2493" y="905523"/>
            <a:ext cx="4267200" cy="24003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Afbeeldingsresultaat voor foamglas">
            <a:extLst>
              <a:ext uri="{FF2B5EF4-FFF2-40B4-BE49-F238E27FC236}">
                <a16:creationId xmlns:a16="http://schemas.microsoft.com/office/drawing/2014/main" id="{2CF178B1-5F42-4241-8334-D006D2CAE1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847452"/>
            <a:ext cx="3810000"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573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49028-0607-4254-B7FC-D27E5F2DC412}"/>
              </a:ext>
            </a:extLst>
          </p:cNvPr>
          <p:cNvSpPr>
            <a:spLocks noGrp="1"/>
          </p:cNvSpPr>
          <p:nvPr>
            <p:ph type="title"/>
          </p:nvPr>
        </p:nvSpPr>
        <p:spPr/>
        <p:txBody>
          <a:bodyPr/>
          <a:lstStyle/>
          <a:p>
            <a:r>
              <a:rPr lang="nl-NL" dirty="0"/>
              <a:t>Huiswerk</a:t>
            </a:r>
          </a:p>
        </p:txBody>
      </p:sp>
      <p:sp>
        <p:nvSpPr>
          <p:cNvPr id="3" name="Tijdelijke aanduiding voor inhoud 2">
            <a:extLst>
              <a:ext uri="{FF2B5EF4-FFF2-40B4-BE49-F238E27FC236}">
                <a16:creationId xmlns:a16="http://schemas.microsoft.com/office/drawing/2014/main" id="{F5E1C8A0-5FD9-4E0A-9210-117237A1D2A8}"/>
              </a:ext>
            </a:extLst>
          </p:cNvPr>
          <p:cNvSpPr>
            <a:spLocks noGrp="1"/>
          </p:cNvSpPr>
          <p:nvPr>
            <p:ph idx="1"/>
          </p:nvPr>
        </p:nvSpPr>
        <p:spPr/>
        <p:txBody>
          <a:bodyPr/>
          <a:lstStyle/>
          <a:p>
            <a:r>
              <a:rPr lang="nl-NL" dirty="0">
                <a:hlinkClick r:id="rId2"/>
              </a:rPr>
              <a:t>https://www.youtube.com/watch?v=mJBSqPqG8J4</a:t>
            </a:r>
            <a:r>
              <a:rPr lang="nl-NL" dirty="0"/>
              <a:t> </a:t>
            </a:r>
          </a:p>
          <a:p>
            <a:endParaRPr lang="nl-NL" dirty="0"/>
          </a:p>
          <a:p>
            <a:r>
              <a:rPr lang="nl-NL" dirty="0"/>
              <a:t>Proces beschrijven woning opbouw</a:t>
            </a:r>
          </a:p>
        </p:txBody>
      </p:sp>
    </p:spTree>
    <p:extLst>
      <p:ext uri="{BB962C8B-B14F-4D97-AF65-F5344CB8AC3E}">
        <p14:creationId xmlns:p14="http://schemas.microsoft.com/office/powerpoint/2010/main" val="2784606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17D9B0-FACE-4654-85DF-7BFD7872D125}"/>
              </a:ext>
            </a:extLst>
          </p:cNvPr>
          <p:cNvSpPr>
            <a:spLocks noGrp="1"/>
          </p:cNvSpPr>
          <p:nvPr>
            <p:ph type="title"/>
          </p:nvPr>
        </p:nvSpPr>
        <p:spPr>
          <a:xfrm>
            <a:off x="1371600" y="685800"/>
            <a:ext cx="9601200" cy="779016"/>
          </a:xfrm>
        </p:spPr>
        <p:txBody>
          <a:bodyPr/>
          <a:lstStyle/>
          <a:p>
            <a:r>
              <a:rPr lang="nl-NL" dirty="0"/>
              <a:t>Bouwen vanaf de fundering	</a:t>
            </a:r>
          </a:p>
        </p:txBody>
      </p:sp>
      <p:sp>
        <p:nvSpPr>
          <p:cNvPr id="3" name="Tijdelijke aanduiding voor inhoud 2">
            <a:extLst>
              <a:ext uri="{FF2B5EF4-FFF2-40B4-BE49-F238E27FC236}">
                <a16:creationId xmlns:a16="http://schemas.microsoft.com/office/drawing/2014/main" id="{72F93BF2-851B-44F1-8EC2-3D01BEA24782}"/>
              </a:ext>
            </a:extLst>
          </p:cNvPr>
          <p:cNvSpPr>
            <a:spLocks noGrp="1"/>
          </p:cNvSpPr>
          <p:nvPr>
            <p:ph idx="1"/>
          </p:nvPr>
        </p:nvSpPr>
        <p:spPr>
          <a:xfrm>
            <a:off x="1371600" y="1464816"/>
            <a:ext cx="9601200" cy="4402584"/>
          </a:xfrm>
        </p:spPr>
        <p:txBody>
          <a:bodyPr>
            <a:normAutofit/>
          </a:bodyPr>
          <a:lstStyle/>
          <a:p>
            <a:r>
              <a:rPr lang="nl-NL" sz="2400" dirty="0"/>
              <a:t>Tekeningen lezen</a:t>
            </a:r>
          </a:p>
          <a:p>
            <a:r>
              <a:rPr lang="nl-NL" sz="2400" dirty="0"/>
              <a:t>Planning maken</a:t>
            </a:r>
          </a:p>
          <a:p>
            <a:r>
              <a:rPr lang="nl-NL" sz="2400" dirty="0"/>
              <a:t>Gereedschap en materiaal verzamelen</a:t>
            </a:r>
          </a:p>
          <a:p>
            <a:r>
              <a:rPr lang="nl-NL" sz="2400" dirty="0"/>
              <a:t>Een steiger opbouwen</a:t>
            </a:r>
          </a:p>
          <a:p>
            <a:r>
              <a:rPr lang="nl-NL" sz="2400" dirty="0"/>
              <a:t>Profielen stellen.</a:t>
            </a:r>
          </a:p>
        </p:txBody>
      </p:sp>
      <p:pic>
        <p:nvPicPr>
          <p:cNvPr id="1026" name="Picture 2">
            <a:extLst>
              <a:ext uri="{FF2B5EF4-FFF2-40B4-BE49-F238E27FC236}">
                <a16:creationId xmlns:a16="http://schemas.microsoft.com/office/drawing/2014/main" id="{52C46543-4386-43F9-8F9C-BDE185B40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4379" y="4535934"/>
            <a:ext cx="2286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42378F7-4FFF-449D-BE97-F1BFD81CE2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1550" y="914400"/>
            <a:ext cx="238125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004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76706C-A940-4959-A91C-24655A3E2C2F}"/>
              </a:ext>
            </a:extLst>
          </p:cNvPr>
          <p:cNvSpPr>
            <a:spLocks noGrp="1"/>
          </p:cNvSpPr>
          <p:nvPr>
            <p:ph type="title"/>
          </p:nvPr>
        </p:nvSpPr>
        <p:spPr/>
        <p:txBody>
          <a:bodyPr/>
          <a:lstStyle/>
          <a:p>
            <a:r>
              <a:rPr lang="nl-NL" dirty="0"/>
              <a:t>Onderdelen van een woning</a:t>
            </a:r>
          </a:p>
        </p:txBody>
      </p:sp>
      <p:sp>
        <p:nvSpPr>
          <p:cNvPr id="3" name="Tijdelijke aanduiding voor inhoud 2">
            <a:extLst>
              <a:ext uri="{FF2B5EF4-FFF2-40B4-BE49-F238E27FC236}">
                <a16:creationId xmlns:a16="http://schemas.microsoft.com/office/drawing/2014/main" id="{2CDC1B0E-B700-4278-8446-B00A1DEEC7E2}"/>
              </a:ext>
            </a:extLst>
          </p:cNvPr>
          <p:cNvSpPr>
            <a:spLocks noGrp="1"/>
          </p:cNvSpPr>
          <p:nvPr>
            <p:ph idx="1"/>
          </p:nvPr>
        </p:nvSpPr>
        <p:spPr>
          <a:xfrm>
            <a:off x="1371600" y="2286000"/>
            <a:ext cx="2525697" cy="3581400"/>
          </a:xfrm>
        </p:spPr>
        <p:txBody>
          <a:bodyPr/>
          <a:lstStyle/>
          <a:p>
            <a:r>
              <a:rPr lang="nl-NL" dirty="0"/>
              <a:t>Fundering. (palen)</a:t>
            </a:r>
          </a:p>
          <a:p>
            <a:r>
              <a:rPr lang="nl-NL" dirty="0"/>
              <a:t>Vloer</a:t>
            </a:r>
          </a:p>
          <a:p>
            <a:r>
              <a:rPr lang="nl-NL" dirty="0"/>
              <a:t>Muren</a:t>
            </a:r>
          </a:p>
          <a:p>
            <a:r>
              <a:rPr lang="nl-NL" dirty="0"/>
              <a:t>Dak</a:t>
            </a:r>
          </a:p>
        </p:txBody>
      </p:sp>
      <p:pic>
        <p:nvPicPr>
          <p:cNvPr id="2050" name="Picture 2" descr="Afbeeldingsresultaat voor fundering">
            <a:extLst>
              <a:ext uri="{FF2B5EF4-FFF2-40B4-BE49-F238E27FC236}">
                <a16:creationId xmlns:a16="http://schemas.microsoft.com/office/drawing/2014/main" id="{09F07DB2-DFD5-425F-9721-E83071DEE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599" y="1678781"/>
            <a:ext cx="2828925" cy="21216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muren woning">
            <a:extLst>
              <a:ext uri="{FF2B5EF4-FFF2-40B4-BE49-F238E27FC236}">
                <a16:creationId xmlns:a16="http://schemas.microsoft.com/office/drawing/2014/main" id="{D7FE0DEE-2BFC-41B9-91C8-8AE6C8678B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2574" y="4564857"/>
            <a:ext cx="2828926" cy="21216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fbeeldingsresultaat voor dak woning">
            <a:extLst>
              <a:ext uri="{FF2B5EF4-FFF2-40B4-BE49-F238E27FC236}">
                <a16:creationId xmlns:a16="http://schemas.microsoft.com/office/drawing/2014/main" id="{A03EE674-2D41-42FA-8291-77F3A0776D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9700" y="483394"/>
            <a:ext cx="2371724" cy="177879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fbeeldingsresultaat voor vloer storten">
            <a:extLst>
              <a:ext uri="{FF2B5EF4-FFF2-40B4-BE49-F238E27FC236}">
                <a16:creationId xmlns:a16="http://schemas.microsoft.com/office/drawing/2014/main" id="{C6385F78-8A73-4C09-9C70-3D2B0F8242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5282" y="4424363"/>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777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8FA85D-10CE-454E-922A-7F902F0BC453}"/>
              </a:ext>
            </a:extLst>
          </p:cNvPr>
          <p:cNvSpPr>
            <a:spLocks noGrp="1"/>
          </p:cNvSpPr>
          <p:nvPr>
            <p:ph type="title"/>
          </p:nvPr>
        </p:nvSpPr>
        <p:spPr/>
        <p:txBody>
          <a:bodyPr/>
          <a:lstStyle/>
          <a:p>
            <a:r>
              <a:rPr lang="nl-NL" dirty="0"/>
              <a:t>Fundering maken. </a:t>
            </a:r>
          </a:p>
        </p:txBody>
      </p:sp>
      <p:sp>
        <p:nvSpPr>
          <p:cNvPr id="5" name="Rechthoek 4">
            <a:extLst>
              <a:ext uri="{FF2B5EF4-FFF2-40B4-BE49-F238E27FC236}">
                <a16:creationId xmlns:a16="http://schemas.microsoft.com/office/drawing/2014/main" id="{E10E8E68-53B3-459E-BCFB-DBBF773E630B}"/>
              </a:ext>
            </a:extLst>
          </p:cNvPr>
          <p:cNvSpPr/>
          <p:nvPr/>
        </p:nvSpPr>
        <p:spPr>
          <a:xfrm>
            <a:off x="3538240" y="1610766"/>
            <a:ext cx="4973477" cy="369332"/>
          </a:xfrm>
          <a:prstGeom prst="rect">
            <a:avLst/>
          </a:prstGeom>
        </p:spPr>
        <p:txBody>
          <a:bodyPr wrap="none">
            <a:spAutoFit/>
          </a:bodyPr>
          <a:lstStyle/>
          <a:p>
            <a:r>
              <a:rPr lang="nl-NL" dirty="0">
                <a:hlinkClick r:id="rId2"/>
              </a:rPr>
              <a:t>https://www.youtube.com/watch?v=8vkVGhbj-Eo</a:t>
            </a:r>
            <a:endParaRPr lang="nl-NL" dirty="0"/>
          </a:p>
        </p:txBody>
      </p:sp>
      <p:pic>
        <p:nvPicPr>
          <p:cNvPr id="3074" name="Picture 2" descr="Afbeeldingsresultaat voor fundering">
            <a:extLst>
              <a:ext uri="{FF2B5EF4-FFF2-40B4-BE49-F238E27FC236}">
                <a16:creationId xmlns:a16="http://schemas.microsoft.com/office/drawing/2014/main" id="{4DD80F4F-64B5-43E9-8659-92E4D99C2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07192"/>
            <a:ext cx="3195152" cy="1795744"/>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a:extLst>
              <a:ext uri="{FF2B5EF4-FFF2-40B4-BE49-F238E27FC236}">
                <a16:creationId xmlns:a16="http://schemas.microsoft.com/office/drawing/2014/main" id="{96275D5D-DF09-42E9-991A-AA78A9BAD8C1}"/>
              </a:ext>
            </a:extLst>
          </p:cNvPr>
          <p:cNvSpPr/>
          <p:nvPr/>
        </p:nvSpPr>
        <p:spPr>
          <a:xfrm>
            <a:off x="6682326" y="4776186"/>
            <a:ext cx="3970878" cy="1754326"/>
          </a:xfrm>
          <a:prstGeom prst="rect">
            <a:avLst/>
          </a:prstGeom>
        </p:spPr>
        <p:txBody>
          <a:bodyPr wrap="square">
            <a:spAutoFit/>
          </a:bodyPr>
          <a:lstStyle/>
          <a:p>
            <a:r>
              <a:rPr lang="nl-NL" b="1" dirty="0"/>
              <a:t>Paalfundering</a:t>
            </a:r>
          </a:p>
          <a:p>
            <a:r>
              <a:rPr lang="nl-NL" dirty="0"/>
              <a:t>Als de grond te slap is, kan de fundering wegzakken. Je slaat dan eerst heipalen in de grond. De fundering komt dan op deze heipalen te staan</a:t>
            </a:r>
          </a:p>
        </p:txBody>
      </p:sp>
      <p:sp>
        <p:nvSpPr>
          <p:cNvPr id="8" name="Rechthoek 7">
            <a:extLst>
              <a:ext uri="{FF2B5EF4-FFF2-40B4-BE49-F238E27FC236}">
                <a16:creationId xmlns:a16="http://schemas.microsoft.com/office/drawing/2014/main" id="{E3088C8E-476C-4BD5-B000-EC10166BEFA7}"/>
              </a:ext>
            </a:extLst>
          </p:cNvPr>
          <p:cNvSpPr/>
          <p:nvPr/>
        </p:nvSpPr>
        <p:spPr>
          <a:xfrm>
            <a:off x="6682326" y="2081814"/>
            <a:ext cx="5089464" cy="2308324"/>
          </a:xfrm>
          <a:prstGeom prst="rect">
            <a:avLst/>
          </a:prstGeom>
        </p:spPr>
        <p:txBody>
          <a:bodyPr wrap="square">
            <a:spAutoFit/>
          </a:bodyPr>
          <a:lstStyle/>
          <a:p>
            <a:r>
              <a:rPr lang="nl-NL" b="1" dirty="0">
                <a:solidFill>
                  <a:srgbClr val="222222"/>
                </a:solidFill>
                <a:latin typeface="arial" panose="020B0604020202020204" pitchFamily="34" charset="0"/>
              </a:rPr>
              <a:t>Fundering op staal</a:t>
            </a:r>
            <a:br>
              <a:rPr lang="nl-NL" dirty="0">
                <a:solidFill>
                  <a:srgbClr val="222222"/>
                </a:solidFill>
                <a:latin typeface="arial" panose="020B0604020202020204" pitchFamily="34" charset="0"/>
              </a:rPr>
            </a:br>
            <a:r>
              <a:rPr lang="nl-NL" dirty="0">
                <a:solidFill>
                  <a:srgbClr val="222222"/>
                </a:solidFill>
                <a:latin typeface="arial" panose="020B0604020202020204" pitchFamily="34" charset="0"/>
              </a:rPr>
              <a:t>is een funderingswijze waarbij de muren of wanden, meestal door tussenkomst van een verbrede voet, rechtstreeks op de draagkrachtige bodem rusten. De verbrede voet is nodig wanneer de door de muur uitgeoefende druk groter is dan het draagvermogen van de ondergrond.</a:t>
            </a:r>
            <a:endParaRPr lang="nl-NL" dirty="0"/>
          </a:p>
        </p:txBody>
      </p:sp>
      <p:pic>
        <p:nvPicPr>
          <p:cNvPr id="3076" name="Picture 4" descr="Afbeeldingsresultaat voor paal fundering">
            <a:extLst>
              <a:ext uri="{FF2B5EF4-FFF2-40B4-BE49-F238E27FC236}">
                <a16:creationId xmlns:a16="http://schemas.microsoft.com/office/drawing/2014/main" id="{70B9B9D6-8436-4B56-82BD-32742A66DC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013" y="4048217"/>
            <a:ext cx="1685103" cy="2600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131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E7BA63-ED2E-4167-80F8-4BD2A2E3FABC}"/>
              </a:ext>
            </a:extLst>
          </p:cNvPr>
          <p:cNvSpPr>
            <a:spLocks noGrp="1"/>
          </p:cNvSpPr>
          <p:nvPr>
            <p:ph type="title"/>
          </p:nvPr>
        </p:nvSpPr>
        <p:spPr/>
        <p:txBody>
          <a:bodyPr/>
          <a:lstStyle/>
          <a:p>
            <a:r>
              <a:rPr lang="nl-NL" dirty="0" err="1"/>
              <a:t>Funderings</a:t>
            </a:r>
            <a:r>
              <a:rPr lang="nl-NL" dirty="0"/>
              <a:t> bekisting</a:t>
            </a:r>
            <a:br>
              <a:rPr lang="nl-NL" dirty="0"/>
            </a:br>
            <a:endParaRPr lang="nl-NL" dirty="0"/>
          </a:p>
        </p:txBody>
      </p:sp>
      <p:sp>
        <p:nvSpPr>
          <p:cNvPr id="3" name="Tijdelijke aanduiding voor inhoud 2">
            <a:extLst>
              <a:ext uri="{FF2B5EF4-FFF2-40B4-BE49-F238E27FC236}">
                <a16:creationId xmlns:a16="http://schemas.microsoft.com/office/drawing/2014/main" id="{1CA2E1CC-F883-45BA-A951-37BF87C6C9C7}"/>
              </a:ext>
            </a:extLst>
          </p:cNvPr>
          <p:cNvSpPr>
            <a:spLocks noGrp="1"/>
          </p:cNvSpPr>
          <p:nvPr>
            <p:ph idx="1"/>
          </p:nvPr>
        </p:nvSpPr>
        <p:spPr>
          <a:xfrm>
            <a:off x="1371600" y="2286000"/>
            <a:ext cx="3280299" cy="3581400"/>
          </a:xfrm>
        </p:spPr>
        <p:txBody>
          <a:bodyPr/>
          <a:lstStyle/>
          <a:p>
            <a:pPr fontAlgn="ctr"/>
            <a:r>
              <a:rPr lang="nl-NL" dirty="0"/>
              <a:t>Hout of betonmultiplex </a:t>
            </a:r>
          </a:p>
          <a:p>
            <a:pPr fontAlgn="ctr"/>
            <a:r>
              <a:rPr lang="nl-NL" dirty="0"/>
              <a:t>Verloren bekisting</a:t>
            </a:r>
          </a:p>
          <a:p>
            <a:pPr fontAlgn="ctr"/>
            <a:r>
              <a:rPr lang="nl-NL" dirty="0"/>
              <a:t>Systeembekistingen</a:t>
            </a:r>
          </a:p>
          <a:p>
            <a:pPr marL="0" indent="0">
              <a:buNone/>
            </a:pPr>
            <a:endParaRPr lang="nl-NL" dirty="0"/>
          </a:p>
        </p:txBody>
      </p:sp>
      <p:pic>
        <p:nvPicPr>
          <p:cNvPr id="9218" name="Picture 2" descr="Afbeeldingsresultaat voor verloren bekisting">
            <a:extLst>
              <a:ext uri="{FF2B5EF4-FFF2-40B4-BE49-F238E27FC236}">
                <a16:creationId xmlns:a16="http://schemas.microsoft.com/office/drawing/2014/main" id="{709166EA-4F72-47D6-B69F-A466FB84F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1503" y="2286000"/>
            <a:ext cx="1944602" cy="259463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Afbeeldingsresultaat voor isobouw bekisting">
            <a:extLst>
              <a:ext uri="{FF2B5EF4-FFF2-40B4-BE49-F238E27FC236}">
                <a16:creationId xmlns:a16="http://schemas.microsoft.com/office/drawing/2014/main" id="{20F125F1-5282-4AF5-92DB-1511C391C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7413" y="4772025"/>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Afbeeldingsresultaat voor bekisting stijgerplank">
            <a:extLst>
              <a:ext uri="{FF2B5EF4-FFF2-40B4-BE49-F238E27FC236}">
                <a16:creationId xmlns:a16="http://schemas.microsoft.com/office/drawing/2014/main" id="{4CEAD414-FCE6-4A64-AE27-518B2430FC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0" y="1690686"/>
            <a:ext cx="2724150" cy="204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064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4F21C2D-8AC2-4C3E-8A6E-85BE92AE3F5C}"/>
              </a:ext>
            </a:extLst>
          </p:cNvPr>
          <p:cNvSpPr>
            <a:spLocks noGrp="1"/>
          </p:cNvSpPr>
          <p:nvPr>
            <p:ph idx="1"/>
          </p:nvPr>
        </p:nvSpPr>
        <p:spPr>
          <a:xfrm>
            <a:off x="1181100" y="495300"/>
            <a:ext cx="5553075" cy="3581400"/>
          </a:xfrm>
        </p:spPr>
        <p:txBody>
          <a:bodyPr/>
          <a:lstStyle/>
          <a:p>
            <a:r>
              <a:rPr lang="nl-NL" dirty="0"/>
              <a:t>Een strokenfundering is een methode van het funderen op een vaste ondergrond ofwel funderen op staal.</a:t>
            </a:r>
          </a:p>
        </p:txBody>
      </p:sp>
      <p:pic>
        <p:nvPicPr>
          <p:cNvPr id="13314" name="Picture 2" descr="Afbeeldingsresultaat voor ringbalkfundering">
            <a:extLst>
              <a:ext uri="{FF2B5EF4-FFF2-40B4-BE49-F238E27FC236}">
                <a16:creationId xmlns:a16="http://schemas.microsoft.com/office/drawing/2014/main" id="{9F918CDB-5249-425C-95E1-16FE011A0B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4175" y="4297919"/>
            <a:ext cx="38100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9B0CEFC1-C7BC-4BE6-AFD2-9C6DFE8EFD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325" y="647700"/>
            <a:ext cx="400050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0CA7FFAA-7D9A-4968-A1EC-0C341F2178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475" y="4333875"/>
            <a:ext cx="3594469" cy="2695852"/>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a:extLst>
              <a:ext uri="{FF2B5EF4-FFF2-40B4-BE49-F238E27FC236}">
                <a16:creationId xmlns:a16="http://schemas.microsoft.com/office/drawing/2014/main" id="{C6026C67-B781-420B-A841-DA37BED5FA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3161" y="1476375"/>
            <a:ext cx="3028951" cy="2271713"/>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E0C0F01A-2A80-4432-99CB-5ED63CC90741}"/>
              </a:ext>
            </a:extLst>
          </p:cNvPr>
          <p:cNvSpPr/>
          <p:nvPr/>
        </p:nvSpPr>
        <p:spPr>
          <a:xfrm>
            <a:off x="1664049" y="3788331"/>
            <a:ext cx="5968301" cy="369332"/>
          </a:xfrm>
          <a:prstGeom prst="rect">
            <a:avLst/>
          </a:prstGeom>
        </p:spPr>
        <p:txBody>
          <a:bodyPr wrap="none">
            <a:spAutoFit/>
          </a:bodyPr>
          <a:lstStyle/>
          <a:p>
            <a:r>
              <a:rPr lang="nl-NL" dirty="0">
                <a:solidFill>
                  <a:srgbClr val="122E38"/>
                </a:solidFill>
                <a:latin typeface="Arial" panose="020B0604020202020204" pitchFamily="34" charset="0"/>
              </a:rPr>
              <a:t>Een ringbalkbekisting pas je toe bij een fundering palen. </a:t>
            </a:r>
            <a:endParaRPr lang="nl-NL" dirty="0"/>
          </a:p>
        </p:txBody>
      </p:sp>
    </p:spTree>
    <p:extLst>
      <p:ext uri="{BB962C8B-B14F-4D97-AF65-F5344CB8AC3E}">
        <p14:creationId xmlns:p14="http://schemas.microsoft.com/office/powerpoint/2010/main" val="328860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C9DFD9-4B4C-4671-8571-11310054FAC7}"/>
              </a:ext>
            </a:extLst>
          </p:cNvPr>
          <p:cNvSpPr>
            <a:spLocks noGrp="1"/>
          </p:cNvSpPr>
          <p:nvPr>
            <p:ph type="title"/>
          </p:nvPr>
        </p:nvSpPr>
        <p:spPr>
          <a:xfrm>
            <a:off x="1371600" y="685800"/>
            <a:ext cx="2667000" cy="800100"/>
          </a:xfrm>
        </p:spPr>
        <p:txBody>
          <a:bodyPr/>
          <a:lstStyle/>
          <a:p>
            <a:r>
              <a:rPr lang="nl-NL" dirty="0"/>
              <a:t>Heipalen</a:t>
            </a:r>
          </a:p>
        </p:txBody>
      </p:sp>
      <p:pic>
        <p:nvPicPr>
          <p:cNvPr id="14338" name="Picture 2">
            <a:extLst>
              <a:ext uri="{FF2B5EF4-FFF2-40B4-BE49-F238E27FC236}">
                <a16:creationId xmlns:a16="http://schemas.microsoft.com/office/drawing/2014/main" id="{517E793A-7665-4AC5-8C11-AC8B89E6B0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2711" y="1485900"/>
            <a:ext cx="4773289"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Afbeeldingsresultaat voor heipalen stappen">
            <a:extLst>
              <a:ext uri="{FF2B5EF4-FFF2-40B4-BE49-F238E27FC236}">
                <a16:creationId xmlns:a16="http://schemas.microsoft.com/office/drawing/2014/main" id="{12264137-4B3C-4650-B243-4C62BA1946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85900"/>
            <a:ext cx="5905500" cy="3943350"/>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DCB32AC9-C91B-4159-A3DB-3364F8582466}"/>
              </a:ext>
            </a:extLst>
          </p:cNvPr>
          <p:cNvSpPr/>
          <p:nvPr/>
        </p:nvSpPr>
        <p:spPr>
          <a:xfrm>
            <a:off x="3552361" y="5682734"/>
            <a:ext cx="4934877" cy="369332"/>
          </a:xfrm>
          <a:prstGeom prst="rect">
            <a:avLst/>
          </a:prstGeom>
        </p:spPr>
        <p:txBody>
          <a:bodyPr wrap="none">
            <a:spAutoFit/>
          </a:bodyPr>
          <a:lstStyle/>
          <a:p>
            <a:r>
              <a:rPr lang="nl-NL" dirty="0">
                <a:hlinkClick r:id="rId4"/>
              </a:rPr>
              <a:t>https://www.youtube.com/watch?v=toWAtJFrzq4</a:t>
            </a:r>
            <a:endParaRPr lang="nl-NL" dirty="0"/>
          </a:p>
        </p:txBody>
      </p:sp>
    </p:spTree>
    <p:extLst>
      <p:ext uri="{BB962C8B-B14F-4D97-AF65-F5344CB8AC3E}">
        <p14:creationId xmlns:p14="http://schemas.microsoft.com/office/powerpoint/2010/main" val="2426443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7A6A9C-6FD4-4F52-BC53-FC302F5EC1CB}"/>
              </a:ext>
            </a:extLst>
          </p:cNvPr>
          <p:cNvSpPr>
            <a:spLocks noGrp="1"/>
          </p:cNvSpPr>
          <p:nvPr>
            <p:ph type="title"/>
          </p:nvPr>
        </p:nvSpPr>
        <p:spPr>
          <a:xfrm>
            <a:off x="1371600" y="685800"/>
            <a:ext cx="9601200" cy="761260"/>
          </a:xfrm>
        </p:spPr>
        <p:txBody>
          <a:bodyPr/>
          <a:lstStyle/>
          <a:p>
            <a:r>
              <a:rPr lang="nl-NL" dirty="0"/>
              <a:t>Eisen aan de bekisting</a:t>
            </a:r>
          </a:p>
        </p:txBody>
      </p:sp>
      <p:sp>
        <p:nvSpPr>
          <p:cNvPr id="3" name="Tijdelijke aanduiding voor inhoud 2">
            <a:extLst>
              <a:ext uri="{FF2B5EF4-FFF2-40B4-BE49-F238E27FC236}">
                <a16:creationId xmlns:a16="http://schemas.microsoft.com/office/drawing/2014/main" id="{B75CE567-50D8-4269-AE26-B6DA834A22E8}"/>
              </a:ext>
            </a:extLst>
          </p:cNvPr>
          <p:cNvSpPr>
            <a:spLocks noGrp="1"/>
          </p:cNvSpPr>
          <p:nvPr>
            <p:ph idx="1"/>
          </p:nvPr>
        </p:nvSpPr>
        <p:spPr>
          <a:xfrm>
            <a:off x="1371600" y="1447060"/>
            <a:ext cx="9601200" cy="4420340"/>
          </a:xfrm>
        </p:spPr>
        <p:txBody>
          <a:bodyPr/>
          <a:lstStyle/>
          <a:p>
            <a:r>
              <a:rPr lang="nl-NL" dirty="0"/>
              <a:t>De bekisting moet loodrecht staan.</a:t>
            </a:r>
          </a:p>
          <a:p>
            <a:r>
              <a:rPr lang="nl-NL" dirty="0"/>
              <a:t> Op de goede hoogte.</a:t>
            </a:r>
          </a:p>
          <a:p>
            <a:r>
              <a:rPr lang="nl-NL" dirty="0"/>
              <a:t>De bekisting moet dicht zijn.</a:t>
            </a:r>
          </a:p>
          <a:p>
            <a:r>
              <a:rPr lang="nl-NL" dirty="0"/>
              <a:t>De binnenkant van de bekisting moet schoon zijn.</a:t>
            </a:r>
          </a:p>
          <a:p>
            <a:r>
              <a:rPr lang="nl-NL" dirty="0"/>
              <a:t>Je moet een houten bekisting kunnen verwijderen.</a:t>
            </a:r>
          </a:p>
        </p:txBody>
      </p:sp>
      <p:pic>
        <p:nvPicPr>
          <p:cNvPr id="4" name="Afbeelding 3">
            <a:extLst>
              <a:ext uri="{FF2B5EF4-FFF2-40B4-BE49-F238E27FC236}">
                <a16:creationId xmlns:a16="http://schemas.microsoft.com/office/drawing/2014/main" id="{EB8663C5-24CB-4A70-BE52-8AD347734FCB}"/>
              </a:ext>
            </a:extLst>
          </p:cNvPr>
          <p:cNvPicPr>
            <a:picLocks noChangeAspect="1"/>
          </p:cNvPicPr>
          <p:nvPr/>
        </p:nvPicPr>
        <p:blipFill>
          <a:blip r:embed="rId2"/>
          <a:stretch>
            <a:fillRect/>
          </a:stretch>
        </p:blipFill>
        <p:spPr>
          <a:xfrm>
            <a:off x="7340676" y="1372987"/>
            <a:ext cx="4257675" cy="3028950"/>
          </a:xfrm>
          <a:prstGeom prst="rect">
            <a:avLst/>
          </a:prstGeom>
        </p:spPr>
      </p:pic>
      <p:pic>
        <p:nvPicPr>
          <p:cNvPr id="5" name="Afbeelding 4">
            <a:extLst>
              <a:ext uri="{FF2B5EF4-FFF2-40B4-BE49-F238E27FC236}">
                <a16:creationId xmlns:a16="http://schemas.microsoft.com/office/drawing/2014/main" id="{4B7F9530-D71E-44CD-97B1-9A31DCDDA8DF}"/>
              </a:ext>
            </a:extLst>
          </p:cNvPr>
          <p:cNvPicPr>
            <a:picLocks noChangeAspect="1"/>
          </p:cNvPicPr>
          <p:nvPr/>
        </p:nvPicPr>
        <p:blipFill>
          <a:blip r:embed="rId3"/>
          <a:stretch>
            <a:fillRect/>
          </a:stretch>
        </p:blipFill>
        <p:spPr>
          <a:xfrm>
            <a:off x="1724025" y="3843337"/>
            <a:ext cx="4000500" cy="2524125"/>
          </a:xfrm>
          <a:prstGeom prst="rect">
            <a:avLst/>
          </a:prstGeom>
        </p:spPr>
      </p:pic>
      <p:pic>
        <p:nvPicPr>
          <p:cNvPr id="6" name="Afbeelding 5">
            <a:extLst>
              <a:ext uri="{FF2B5EF4-FFF2-40B4-BE49-F238E27FC236}">
                <a16:creationId xmlns:a16="http://schemas.microsoft.com/office/drawing/2014/main" id="{45B7DC3B-DC73-4287-9CF4-8BBC85B13A80}"/>
              </a:ext>
            </a:extLst>
          </p:cNvPr>
          <p:cNvPicPr>
            <a:picLocks noChangeAspect="1"/>
          </p:cNvPicPr>
          <p:nvPr/>
        </p:nvPicPr>
        <p:blipFill>
          <a:blip r:embed="rId4"/>
          <a:stretch>
            <a:fillRect/>
          </a:stretch>
        </p:blipFill>
        <p:spPr>
          <a:xfrm>
            <a:off x="6615112" y="3860904"/>
            <a:ext cx="2633663" cy="2256527"/>
          </a:xfrm>
          <a:prstGeom prst="rect">
            <a:avLst/>
          </a:prstGeom>
        </p:spPr>
      </p:pic>
    </p:spTree>
    <p:extLst>
      <p:ext uri="{BB962C8B-B14F-4D97-AF65-F5344CB8AC3E}">
        <p14:creationId xmlns:p14="http://schemas.microsoft.com/office/powerpoint/2010/main" val="3311269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77D3825-4B50-4305-8EE7-AFA81CF9E729}"/>
              </a:ext>
            </a:extLst>
          </p:cNvPr>
          <p:cNvSpPr/>
          <p:nvPr/>
        </p:nvSpPr>
        <p:spPr>
          <a:xfrm>
            <a:off x="5475302" y="3840702"/>
            <a:ext cx="4520953" cy="244505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Zand</a:t>
            </a:r>
          </a:p>
        </p:txBody>
      </p:sp>
      <p:sp>
        <p:nvSpPr>
          <p:cNvPr id="2" name="Titel 1">
            <a:extLst>
              <a:ext uri="{FF2B5EF4-FFF2-40B4-BE49-F238E27FC236}">
                <a16:creationId xmlns:a16="http://schemas.microsoft.com/office/drawing/2014/main" id="{7292A1FA-EA1A-4F17-BC33-3967603ECC6D}"/>
              </a:ext>
            </a:extLst>
          </p:cNvPr>
          <p:cNvSpPr>
            <a:spLocks noGrp="1"/>
          </p:cNvSpPr>
          <p:nvPr>
            <p:ph type="title"/>
          </p:nvPr>
        </p:nvSpPr>
        <p:spPr/>
        <p:txBody>
          <a:bodyPr/>
          <a:lstStyle/>
          <a:p>
            <a:r>
              <a:rPr lang="nl-NL" dirty="0"/>
              <a:t>Vloer</a:t>
            </a:r>
          </a:p>
        </p:txBody>
      </p:sp>
      <p:sp>
        <p:nvSpPr>
          <p:cNvPr id="3" name="Tijdelijke aanduiding voor inhoud 2">
            <a:extLst>
              <a:ext uri="{FF2B5EF4-FFF2-40B4-BE49-F238E27FC236}">
                <a16:creationId xmlns:a16="http://schemas.microsoft.com/office/drawing/2014/main" id="{597ED022-8A13-48EE-B15D-280E45A9BC70}"/>
              </a:ext>
            </a:extLst>
          </p:cNvPr>
          <p:cNvSpPr>
            <a:spLocks noGrp="1"/>
          </p:cNvSpPr>
          <p:nvPr>
            <p:ph idx="1"/>
          </p:nvPr>
        </p:nvSpPr>
        <p:spPr>
          <a:xfrm>
            <a:off x="1371600" y="1428750"/>
            <a:ext cx="8962008" cy="524337"/>
          </a:xfrm>
        </p:spPr>
        <p:txBody>
          <a:bodyPr/>
          <a:lstStyle/>
          <a:p>
            <a:r>
              <a:rPr lang="nl-NL" dirty="0"/>
              <a:t>Nu de fundering klaar is, is het tijd om op te metselen en de vloer te plaatsen. </a:t>
            </a:r>
          </a:p>
        </p:txBody>
      </p:sp>
      <p:sp>
        <p:nvSpPr>
          <p:cNvPr id="4" name="Rechthoek 3">
            <a:extLst>
              <a:ext uri="{FF2B5EF4-FFF2-40B4-BE49-F238E27FC236}">
                <a16:creationId xmlns:a16="http://schemas.microsoft.com/office/drawing/2014/main" id="{21DB843E-0E8F-41E1-BA29-68E8BB967D24}"/>
              </a:ext>
            </a:extLst>
          </p:cNvPr>
          <p:cNvSpPr/>
          <p:nvPr/>
        </p:nvSpPr>
        <p:spPr>
          <a:xfrm>
            <a:off x="4210235" y="5326602"/>
            <a:ext cx="2279342" cy="959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Fundering</a:t>
            </a:r>
          </a:p>
        </p:txBody>
      </p:sp>
      <p:sp>
        <p:nvSpPr>
          <p:cNvPr id="5" name="Rechthoek 4">
            <a:extLst>
              <a:ext uri="{FF2B5EF4-FFF2-40B4-BE49-F238E27FC236}">
                <a16:creationId xmlns:a16="http://schemas.microsoft.com/office/drawing/2014/main" id="{7C3D33BB-0C8C-4C9D-A1C2-F0A49DEFA6BF}"/>
              </a:ext>
            </a:extLst>
          </p:cNvPr>
          <p:cNvSpPr/>
          <p:nvPr/>
        </p:nvSpPr>
        <p:spPr>
          <a:xfrm>
            <a:off x="4787283" y="2171700"/>
            <a:ext cx="275208" cy="315490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Muur</a:t>
            </a:r>
          </a:p>
        </p:txBody>
      </p:sp>
      <p:sp>
        <p:nvSpPr>
          <p:cNvPr id="6" name="Rechthoek 5">
            <a:extLst>
              <a:ext uri="{FF2B5EF4-FFF2-40B4-BE49-F238E27FC236}">
                <a16:creationId xmlns:a16="http://schemas.microsoft.com/office/drawing/2014/main" id="{1C4F72AD-F4F0-484E-B9C6-28664F990C7D}"/>
              </a:ext>
            </a:extLst>
          </p:cNvPr>
          <p:cNvSpPr/>
          <p:nvPr/>
        </p:nvSpPr>
        <p:spPr>
          <a:xfrm>
            <a:off x="5200095" y="2171700"/>
            <a:ext cx="275208" cy="315490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highlight>
                  <a:srgbClr val="FFFF00"/>
                </a:highlight>
              </a:rPr>
              <a:t>Isolatie</a:t>
            </a:r>
          </a:p>
        </p:txBody>
      </p:sp>
      <p:sp>
        <p:nvSpPr>
          <p:cNvPr id="7" name="Rechthoek 6">
            <a:extLst>
              <a:ext uri="{FF2B5EF4-FFF2-40B4-BE49-F238E27FC236}">
                <a16:creationId xmlns:a16="http://schemas.microsoft.com/office/drawing/2014/main" id="{25D6914C-ECB6-4BB1-89E1-0C3AE8110DBA}"/>
              </a:ext>
            </a:extLst>
          </p:cNvPr>
          <p:cNvSpPr/>
          <p:nvPr/>
        </p:nvSpPr>
        <p:spPr>
          <a:xfrm>
            <a:off x="5446451" y="3840702"/>
            <a:ext cx="275208" cy="14859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Spouw</a:t>
            </a:r>
          </a:p>
        </p:txBody>
      </p:sp>
      <p:sp>
        <p:nvSpPr>
          <p:cNvPr id="8" name="Rechthoek 7">
            <a:extLst>
              <a:ext uri="{FF2B5EF4-FFF2-40B4-BE49-F238E27FC236}">
                <a16:creationId xmlns:a16="http://schemas.microsoft.com/office/drawing/2014/main" id="{12EDA548-D5A2-4CF5-883F-F94EC6FA943C}"/>
              </a:ext>
            </a:extLst>
          </p:cNvPr>
          <p:cNvSpPr/>
          <p:nvPr/>
        </p:nvSpPr>
        <p:spPr>
          <a:xfrm>
            <a:off x="5446451" y="3219450"/>
            <a:ext cx="4549805" cy="663791"/>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Vloer</a:t>
            </a:r>
          </a:p>
        </p:txBody>
      </p:sp>
      <p:sp>
        <p:nvSpPr>
          <p:cNvPr id="10" name="Rechthoek 9">
            <a:extLst>
              <a:ext uri="{FF2B5EF4-FFF2-40B4-BE49-F238E27FC236}">
                <a16:creationId xmlns:a16="http://schemas.microsoft.com/office/drawing/2014/main" id="{57C6670C-DCA0-4AFE-9045-D7EA3E0999ED}"/>
              </a:ext>
            </a:extLst>
          </p:cNvPr>
          <p:cNvSpPr/>
          <p:nvPr/>
        </p:nvSpPr>
        <p:spPr>
          <a:xfrm>
            <a:off x="5446451" y="1745202"/>
            <a:ext cx="275208" cy="14859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Binnen</a:t>
            </a:r>
          </a:p>
        </p:txBody>
      </p:sp>
      <p:sp>
        <p:nvSpPr>
          <p:cNvPr id="11" name="Rechthoek 10">
            <a:extLst>
              <a:ext uri="{FF2B5EF4-FFF2-40B4-BE49-F238E27FC236}">
                <a16:creationId xmlns:a16="http://schemas.microsoft.com/office/drawing/2014/main" id="{1E43680E-DCA4-4E3A-B1A9-4632049CDBC7}"/>
              </a:ext>
            </a:extLst>
          </p:cNvPr>
          <p:cNvSpPr/>
          <p:nvPr/>
        </p:nvSpPr>
        <p:spPr>
          <a:xfrm>
            <a:off x="5968015" y="2079383"/>
            <a:ext cx="6096000" cy="923330"/>
          </a:xfrm>
          <a:prstGeom prst="rect">
            <a:avLst/>
          </a:prstGeom>
        </p:spPr>
        <p:txBody>
          <a:bodyPr>
            <a:spAutoFit/>
          </a:bodyPr>
          <a:lstStyle/>
          <a:p>
            <a:r>
              <a:rPr lang="nl-NL" dirty="0"/>
              <a:t>Om een woning te bouwen maak je eerst het </a:t>
            </a:r>
            <a:r>
              <a:rPr lang="nl-NL" dirty="0" err="1"/>
              <a:t>binnenspouwblad</a:t>
            </a:r>
            <a:r>
              <a:rPr lang="nl-NL" dirty="0"/>
              <a:t>. Dit zit aan de binnenkant van de woning. Het draagt de vloeren en het dak. </a:t>
            </a:r>
          </a:p>
        </p:txBody>
      </p:sp>
    </p:spTree>
    <p:extLst>
      <p:ext uri="{BB962C8B-B14F-4D97-AF65-F5344CB8AC3E}">
        <p14:creationId xmlns:p14="http://schemas.microsoft.com/office/powerpoint/2010/main" val="293682326"/>
      </p:ext>
    </p:extLst>
  </p:cSld>
  <p:clrMapOvr>
    <a:masterClrMapping/>
  </p:clrMapOvr>
</p:sld>
</file>

<file path=ppt/theme/theme1.xml><?xml version="1.0" encoding="utf-8"?>
<a:theme xmlns:a="http://schemas.openxmlformats.org/drawingml/2006/main" name="Bijgesneden">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TM10001105[[fn=Bijsnijden]]</Template>
  <TotalTime>145</TotalTime>
  <Words>365</Words>
  <Application>Microsoft Office PowerPoint</Application>
  <PresentationFormat>Breedbeeld</PresentationFormat>
  <Paragraphs>82</Paragraphs>
  <Slides>18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Arial</vt:lpstr>
      <vt:lpstr>Franklin Gothic Book</vt:lpstr>
      <vt:lpstr>Bijgesneden</vt:lpstr>
      <vt:lpstr>Bouwen vanaf de fundering</vt:lpstr>
      <vt:lpstr>Bouwen vanaf de fundering </vt:lpstr>
      <vt:lpstr>Onderdelen van een woning</vt:lpstr>
      <vt:lpstr>Fundering maken. </vt:lpstr>
      <vt:lpstr>Funderings bekisting </vt:lpstr>
      <vt:lpstr>PowerPoint-presentatie</vt:lpstr>
      <vt:lpstr>Heipalen</vt:lpstr>
      <vt:lpstr>Eisen aan de bekisting</vt:lpstr>
      <vt:lpstr>Vloer</vt:lpstr>
      <vt:lpstr>Het hoogste punt! </vt:lpstr>
      <vt:lpstr>Werk voorbereiden</vt:lpstr>
      <vt:lpstr>Voordat je begint met bouwen, schrijf je op: </vt:lpstr>
      <vt:lpstr>Materiaal en materieel </vt:lpstr>
      <vt:lpstr>Profiel stellen</vt:lpstr>
      <vt:lpstr>Beton of cement</vt:lpstr>
      <vt:lpstr>Steensoorten</vt:lpstr>
      <vt:lpstr>Isolatiemateriaal</vt:lpstr>
      <vt:lpstr>Huiswerk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Bouwen vanaf de fundering</dc:title>
  <dc:creator>Burgt, LFI (Lex) van der</dc:creator>
  <cp:lastModifiedBy>Burgt, LFI (Lex) van der</cp:lastModifiedBy>
  <cp:revision>14</cp:revision>
  <dcterms:created xsi:type="dcterms:W3CDTF">2019-09-12T07:38:38Z</dcterms:created>
  <dcterms:modified xsi:type="dcterms:W3CDTF">2019-09-12T10:07:45Z</dcterms:modified>
</cp:coreProperties>
</file>